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Inter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-regular.fntdata"/><Relationship Id="rId14" Type="http://schemas.openxmlformats.org/officeDocument/2006/relationships/slide" Target="slides/slide10.xml"/><Relationship Id="rId17" Type="http://schemas.openxmlformats.org/officeDocument/2006/relationships/font" Target="fonts/Inter-italic.fntdata"/><Relationship Id="rId16" Type="http://schemas.openxmlformats.org/officeDocument/2006/relationships/font" Target="fonts/Inter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Inter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32.png"/><Relationship Id="rId5" Type="http://schemas.openxmlformats.org/officeDocument/2006/relationships/image" Target="../media/image20.png"/><Relationship Id="rId6" Type="http://schemas.openxmlformats.org/officeDocument/2006/relationships/image" Target="../media/image22.png"/><Relationship Id="rId7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png"/><Relationship Id="rId4" Type="http://schemas.openxmlformats.org/officeDocument/2006/relationships/image" Target="../media/image35.png"/><Relationship Id="rId5" Type="http://schemas.openxmlformats.org/officeDocument/2006/relationships/image" Target="../media/image29.png"/><Relationship Id="rId6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Relationship Id="rId5" Type="http://schemas.openxmlformats.org/officeDocument/2006/relationships/image" Target="../media/image15.png"/><Relationship Id="rId6" Type="http://schemas.openxmlformats.org/officeDocument/2006/relationships/image" Target="../media/image26.png"/><Relationship Id="rId7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793790" y="2209562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Role of CMY Colour Model in Image Processing &amp; Computer Vision</a:t>
            </a:r>
            <a:endParaRPr b="0" i="0" sz="44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793790" y="4676061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0" i="0" sz="175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793790" y="5294114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BY: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N SREE SAIRAM RITHIK PRASANNA | AI &amp; DS Dept., Anna University (MIT)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9" name="Google Shape;21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2"/>
          <p:cNvSpPr/>
          <p:nvPr/>
        </p:nvSpPr>
        <p:spPr>
          <a:xfrm>
            <a:off x="793790" y="112656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Conclusion: CMY in Image Processing</a:t>
            </a:r>
            <a:endParaRPr b="0" i="0" sz="4450" u="none" cap="none" strike="noStrike"/>
          </a:p>
        </p:txBody>
      </p:sp>
      <p:pic>
        <p:nvPicPr>
          <p:cNvPr descr="preencoded.png" id="221" name="Google Shape;22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288428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2"/>
          <p:cNvSpPr/>
          <p:nvPr/>
        </p:nvSpPr>
        <p:spPr>
          <a:xfrm>
            <a:off x="793790" y="3678079"/>
            <a:ext cx="23298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Essential in print-focused computer vision</a:t>
            </a:r>
            <a:endParaRPr b="0" i="0" sz="1750" u="none" cap="none" strike="noStrike"/>
          </a:p>
        </p:txBody>
      </p:sp>
      <p:pic>
        <p:nvPicPr>
          <p:cNvPr descr="preencoded.png" id="223" name="Google Shape;223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07093" y="288428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2"/>
          <p:cNvSpPr/>
          <p:nvPr/>
        </p:nvSpPr>
        <p:spPr>
          <a:xfrm>
            <a:off x="3407093" y="3678079"/>
            <a:ext cx="23298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Relies on matrix subtraction for color transforms</a:t>
            </a:r>
            <a:endParaRPr b="0" i="0" sz="1750" u="none" cap="none" strike="noStrike"/>
          </a:p>
        </p:txBody>
      </p:sp>
      <p:pic>
        <p:nvPicPr>
          <p:cNvPr descr="preencoded.png" id="225" name="Google Shape;225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20395" y="288428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2"/>
          <p:cNvSpPr/>
          <p:nvPr/>
        </p:nvSpPr>
        <p:spPr>
          <a:xfrm>
            <a:off x="6020395" y="3678079"/>
            <a:ext cx="23298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Limited in real-time video but strong in inspection tasks</a:t>
            </a:r>
            <a:endParaRPr b="0" i="0" sz="1750" u="none" cap="none" strike="noStrike"/>
          </a:p>
        </p:txBody>
      </p:sp>
      <p:pic>
        <p:nvPicPr>
          <p:cNvPr descr="preencoded.png" id="227" name="Google Shape;227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93790" y="5220414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2"/>
          <p:cNvSpPr/>
          <p:nvPr/>
        </p:nvSpPr>
        <p:spPr>
          <a:xfrm>
            <a:off x="793790" y="6014204"/>
            <a:ext cx="23298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Underrated model for precision printing vision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5" name="Google Shape;6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793804" y="2324575"/>
            <a:ext cx="1272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Color Models in Image Processing</a:t>
            </a:r>
            <a:endParaRPr b="0" i="0" sz="4450" u="none" cap="none" strike="noStrike"/>
          </a:p>
        </p:txBody>
      </p:sp>
      <p:pic>
        <p:nvPicPr>
          <p:cNvPr descr="preencoded.png" id="68" name="Google Shape;6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3373517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793804" y="4167300"/>
            <a:ext cx="4158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Color Representation</a:t>
            </a:r>
            <a:endParaRPr b="0" i="0" sz="220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793790" y="4657725"/>
            <a:ext cx="415861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Foundation for computer vision tasks</a:t>
            </a:r>
            <a:endParaRPr b="0" i="0" sz="1750" u="none" cap="none" strike="noStrike"/>
          </a:p>
        </p:txBody>
      </p:sp>
      <p:pic>
        <p:nvPicPr>
          <p:cNvPr descr="preencoded.png" id="71" name="Google Shape;71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35893" y="3373517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/>
          <p:nvPr/>
        </p:nvSpPr>
        <p:spPr>
          <a:xfrm>
            <a:off x="5235893" y="416730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Common Models</a:t>
            </a:r>
            <a:endParaRPr b="0" i="0" sz="220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5235893" y="4657725"/>
            <a:ext cx="415861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RGB (Additive light)</a:t>
            </a:r>
            <a:endParaRPr b="0" i="0" sz="1750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5235893" y="5099923"/>
            <a:ext cx="415861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CMY (Subtractive light)</a:t>
            </a:r>
            <a:endParaRPr b="0" i="0" sz="1750" u="none" cap="none" strike="noStrike"/>
          </a:p>
        </p:txBody>
      </p:sp>
      <p:sp>
        <p:nvSpPr>
          <p:cNvPr id="75" name="Google Shape;75;p14"/>
          <p:cNvSpPr/>
          <p:nvPr/>
        </p:nvSpPr>
        <p:spPr>
          <a:xfrm>
            <a:off x="5235893" y="5542121"/>
            <a:ext cx="415861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HSV</a:t>
            </a:r>
            <a:endParaRPr b="0" i="0" sz="1750" u="none" cap="none" strike="noStrike"/>
          </a:p>
        </p:txBody>
      </p:sp>
      <p:pic>
        <p:nvPicPr>
          <p:cNvPr descr="preencoded.png" id="76" name="Google Shape;76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677995" y="3373517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/>
          <p:nvPr/>
        </p:nvSpPr>
        <p:spPr>
          <a:xfrm>
            <a:off x="9677995" y="416730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CMY Use Case</a:t>
            </a:r>
            <a:endParaRPr b="0" i="0" sz="2200" u="none" cap="none" strike="noStrike"/>
          </a:p>
        </p:txBody>
      </p:sp>
      <p:sp>
        <p:nvSpPr>
          <p:cNvPr id="78" name="Google Shape;78;p14"/>
          <p:cNvSpPr/>
          <p:nvPr/>
        </p:nvSpPr>
        <p:spPr>
          <a:xfrm>
            <a:off x="9677995" y="4657725"/>
            <a:ext cx="41586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Print-based processing and color subtraction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4" name="Google Shape;8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What is CMY?</a:t>
            </a:r>
            <a:endParaRPr b="0" i="0" sz="4450" u="none" cap="none" strike="noStrike"/>
          </a:p>
        </p:txBody>
      </p:sp>
      <p:pic>
        <p:nvPicPr>
          <p:cNvPr descr="preencoded.png" id="86" name="Google Shape;8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1917502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Components</a:t>
            </a:r>
            <a:endParaRPr b="0" i="0" sz="2200" u="none" cap="none" strike="noStrike"/>
          </a:p>
        </p:txBody>
      </p:sp>
      <p:sp>
        <p:nvSpPr>
          <p:cNvPr id="88" name="Google Shape;88;p15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Cyan, Magenta, Yellow</a:t>
            </a:r>
            <a:endParaRPr b="0" i="0" sz="1750" u="none" cap="none" strike="noStrike"/>
          </a:p>
        </p:txBody>
      </p:sp>
      <p:pic>
        <p:nvPicPr>
          <p:cNvPr descr="preencoded.png" id="89" name="Google Shape;89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190" y="3278386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Model Type</a:t>
            </a:r>
            <a:endParaRPr b="0" i="0" sz="220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Subtractive: removes red, green, blue</a:t>
            </a:r>
            <a:endParaRPr b="0" i="0" sz="1750" u="none" cap="none" strike="noStrike"/>
          </a:p>
        </p:txBody>
      </p:sp>
      <p:pic>
        <p:nvPicPr>
          <p:cNvPr descr="preencoded.png" id="92" name="Google Shape;92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190" y="4639270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Applications</a:t>
            </a:r>
            <a:endParaRPr b="0" i="0" sz="2200" u="none" cap="none" strike="noStrike"/>
          </a:p>
        </p:txBody>
      </p:sp>
      <p:sp>
        <p:nvSpPr>
          <p:cNvPr id="94" name="Google Shape;94;p15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Print vision, inkjet analysis, pre-press software</a:t>
            </a:r>
            <a:endParaRPr b="0" i="0" sz="1750" u="none" cap="none" strike="noStrike"/>
          </a:p>
        </p:txBody>
      </p:sp>
      <p:pic>
        <p:nvPicPr>
          <p:cNvPr descr="preencoded.png" id="95" name="Google Shape;95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80190" y="6000155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Conversion Formula</a:t>
            </a:r>
            <a:endParaRPr b="0" i="0" sz="220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 = 1 - R, M = 1 - G, Y = 1 - B</a:t>
            </a:r>
            <a:endParaRPr b="0" i="0" sz="1750" u="none" cap="none" strike="noStrike"/>
          </a:p>
        </p:txBody>
      </p:sp>
      <p:sp>
        <p:nvSpPr>
          <p:cNvPr id="98" name="Google Shape;98;p15"/>
          <p:cNvSpPr txBox="1"/>
          <p:nvPr/>
        </p:nvSpPr>
        <p:spPr>
          <a:xfrm>
            <a:off x="12708300" y="7770525"/>
            <a:ext cx="89700" cy="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12741875" y="7781725"/>
            <a:ext cx="1802700" cy="363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5" name="Google Shape;10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/>
          <p:nvPr/>
        </p:nvSpPr>
        <p:spPr>
          <a:xfrm>
            <a:off x="793790" y="367403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Image as a Matrix</a:t>
            </a:r>
            <a:endParaRPr b="0" i="0" sz="4450" u="none" cap="none" strike="noStrike"/>
          </a:p>
        </p:txBody>
      </p:sp>
      <p:sp>
        <p:nvSpPr>
          <p:cNvPr id="107" name="Google Shape;107;p16"/>
          <p:cNvSpPr/>
          <p:nvPr/>
        </p:nvSpPr>
        <p:spPr>
          <a:xfrm>
            <a:off x="793790" y="494978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Pixel Structure</a:t>
            </a:r>
            <a:endParaRPr b="0" i="0" sz="2200" u="none" cap="none" strike="noStrike"/>
          </a:p>
        </p:txBody>
      </p:sp>
      <p:sp>
        <p:nvSpPr>
          <p:cNvPr id="108" name="Google Shape;108;p16"/>
          <p:cNvSpPr/>
          <p:nvPr/>
        </p:nvSpPr>
        <p:spPr>
          <a:xfrm>
            <a:off x="793790" y="5530929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An image is represented as a matrix with dimensions: height × width × color channels (RGB).</a:t>
            </a:r>
            <a:endParaRPr b="0" i="0" sz="1750" u="none" cap="none" strike="noStrike"/>
          </a:p>
        </p:txBody>
      </p:sp>
      <p:sp>
        <p:nvSpPr>
          <p:cNvPr id="109" name="Google Shape;109;p16"/>
          <p:cNvSpPr/>
          <p:nvPr/>
        </p:nvSpPr>
        <p:spPr>
          <a:xfrm>
            <a:off x="793790" y="6460807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Each pixel's RGB values are converted individually into CMY values using a subtractive color model.</a:t>
            </a:r>
            <a:endParaRPr b="0" i="0" sz="1750" u="none" cap="none" strike="noStrike"/>
          </a:p>
        </p:txBody>
      </p:sp>
      <p:sp>
        <p:nvSpPr>
          <p:cNvPr id="110" name="Google Shape;110;p16"/>
          <p:cNvSpPr/>
          <p:nvPr/>
        </p:nvSpPr>
        <p:spPr>
          <a:xfrm>
            <a:off x="7599526" y="4949775"/>
            <a:ext cx="3597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RGB to CMY Conversio</a:t>
            </a:r>
            <a:r>
              <a:rPr b="1" lang="en-US" sz="2200">
                <a:latin typeface="Inter"/>
                <a:ea typeface="Inter"/>
                <a:cs typeface="Inter"/>
                <a:sym typeface="Inter"/>
              </a:rPr>
              <a:t>n</a:t>
            </a:r>
            <a:endParaRPr b="0" i="0" sz="220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7599521" y="553092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Input RGB values: [0.3, 0.6, 0.9]</a:t>
            </a:r>
            <a:endParaRPr b="0" i="0" sz="175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7599521" y="6097905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Conversion formula: C = 1 - R, M = 1 - G, Y = 1 - B</a:t>
            </a:r>
            <a:endParaRPr b="0" i="0" sz="1750" u="none" cap="none" strike="noStrike"/>
          </a:p>
        </p:txBody>
      </p:sp>
      <p:sp>
        <p:nvSpPr>
          <p:cNvPr id="113" name="Google Shape;113;p16"/>
          <p:cNvSpPr/>
          <p:nvPr/>
        </p:nvSpPr>
        <p:spPr>
          <a:xfrm>
            <a:off x="7599521" y="666488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Converted CMY values: [0.7, 0.4, 0.1]</a:t>
            </a:r>
            <a:endParaRPr b="0" i="0" sz="1750" u="none" cap="none" strike="noStrike"/>
          </a:p>
        </p:txBody>
      </p:sp>
      <p:sp>
        <p:nvSpPr>
          <p:cNvPr id="114" name="Google Shape;114;p16"/>
          <p:cNvSpPr/>
          <p:nvPr/>
        </p:nvSpPr>
        <p:spPr>
          <a:xfrm>
            <a:off x="12842650" y="7725750"/>
            <a:ext cx="1701900" cy="42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0" name="Google Shape;12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/>
          <p:nvPr/>
        </p:nvSpPr>
        <p:spPr>
          <a:xfrm>
            <a:off x="793790" y="1206579"/>
            <a:ext cx="6673453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Inter"/>
              <a:buNone/>
            </a:pPr>
            <a:r>
              <a:rPr b="1" i="0" lang="en-US" sz="35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CMY Conversion (Python Code)</a:t>
            </a:r>
            <a:endParaRPr b="0" i="0" sz="3550" u="none" cap="none" strike="noStrike"/>
          </a:p>
        </p:txBody>
      </p:sp>
      <p:sp>
        <p:nvSpPr>
          <p:cNvPr id="122" name="Google Shape;122;p17"/>
          <p:cNvSpPr/>
          <p:nvPr/>
        </p:nvSpPr>
        <p:spPr>
          <a:xfrm>
            <a:off x="4560570" y="2045732"/>
            <a:ext cx="22860" cy="4977289"/>
          </a:xfrm>
          <a:prstGeom prst="roundRect">
            <a:avLst>
              <a:gd fmla="val 333395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3846374" y="2238375"/>
            <a:ext cx="544354" cy="22860"/>
          </a:xfrm>
          <a:prstGeom prst="roundRect">
            <a:avLst>
              <a:gd fmla="val 333395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4367867" y="2045732"/>
            <a:ext cx="408265" cy="408265"/>
          </a:xfrm>
          <a:prstGeom prst="roundRect">
            <a:avLst>
              <a:gd fmla="val 18668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4435852" y="2079724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100" u="none" cap="none" strike="noStrike"/>
          </a:p>
        </p:txBody>
      </p:sp>
      <p:sp>
        <p:nvSpPr>
          <p:cNvPr id="126" name="Google Shape;126;p17"/>
          <p:cNvSpPr/>
          <p:nvPr/>
        </p:nvSpPr>
        <p:spPr>
          <a:xfrm>
            <a:off x="1396484" y="2108002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Read Image</a:t>
            </a:r>
            <a:endParaRPr b="0" i="0" sz="1750" u="none" cap="none" strike="noStrike"/>
          </a:p>
        </p:txBody>
      </p:sp>
      <p:sp>
        <p:nvSpPr>
          <p:cNvPr id="127" name="Google Shape;127;p17"/>
          <p:cNvSpPr/>
          <p:nvPr/>
        </p:nvSpPr>
        <p:spPr>
          <a:xfrm>
            <a:off x="793790" y="2595562"/>
            <a:ext cx="2870954" cy="1143000"/>
          </a:xfrm>
          <a:prstGeom prst="roundRect">
            <a:avLst>
              <a:gd fmla="val 6668" name="adj"/>
            </a:avLst>
          </a:prstGeom>
          <a:solidFill>
            <a:srgbClr val="DADB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784741" y="2595562"/>
            <a:ext cx="2889052" cy="1143000"/>
          </a:xfrm>
          <a:prstGeom prst="roundRect">
            <a:avLst>
              <a:gd fmla="val 2381" name="adj"/>
            </a:avLst>
          </a:prstGeom>
          <a:solidFill>
            <a:srgbClr val="DADB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>
            <a:off x="966192" y="2731651"/>
            <a:ext cx="2526149" cy="8708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Consolas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highlight>
                  <a:srgbClr val="DADBF1"/>
                </a:highlight>
                <a:latin typeface="Consolas"/>
                <a:ea typeface="Consolas"/>
                <a:cs typeface="Consolas"/>
                <a:sym typeface="Consolas"/>
              </a:rPr>
              <a:t>img = cv2.imread('img.jpg') / 255.0  # Load and normalize image</a:t>
            </a:r>
            <a:endParaRPr b="0" i="0" sz="1400" u="none" cap="none" strike="noStrike"/>
          </a:p>
        </p:txBody>
      </p:sp>
      <p:sp>
        <p:nvSpPr>
          <p:cNvPr id="130" name="Google Shape;130;p17"/>
          <p:cNvSpPr/>
          <p:nvPr/>
        </p:nvSpPr>
        <p:spPr>
          <a:xfrm>
            <a:off x="4753273" y="3327083"/>
            <a:ext cx="544354" cy="22860"/>
          </a:xfrm>
          <a:prstGeom prst="roundRect">
            <a:avLst>
              <a:gd fmla="val 333395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4367867" y="3134439"/>
            <a:ext cx="408265" cy="408265"/>
          </a:xfrm>
          <a:prstGeom prst="roundRect">
            <a:avLst>
              <a:gd fmla="val 18668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4435852" y="3168432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100" u="none" cap="none" strike="noStrike"/>
          </a:p>
        </p:txBody>
      </p:sp>
      <p:sp>
        <p:nvSpPr>
          <p:cNvPr id="133" name="Google Shape;133;p17"/>
          <p:cNvSpPr/>
          <p:nvPr/>
        </p:nvSpPr>
        <p:spPr>
          <a:xfrm>
            <a:off x="5479256" y="3196709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Convert to CMY</a:t>
            </a:r>
            <a:endParaRPr b="0" i="0" sz="1750" u="none" cap="none" strike="noStrike"/>
          </a:p>
        </p:txBody>
      </p:sp>
      <p:sp>
        <p:nvSpPr>
          <p:cNvPr id="134" name="Google Shape;134;p17"/>
          <p:cNvSpPr/>
          <p:nvPr/>
        </p:nvSpPr>
        <p:spPr>
          <a:xfrm>
            <a:off x="5479256" y="3684270"/>
            <a:ext cx="2870954" cy="852726"/>
          </a:xfrm>
          <a:prstGeom prst="roundRect">
            <a:avLst>
              <a:gd fmla="val 8938" name="adj"/>
            </a:avLst>
          </a:prstGeom>
          <a:solidFill>
            <a:srgbClr val="DADB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5470207" y="3684270"/>
            <a:ext cx="2889052" cy="852726"/>
          </a:xfrm>
          <a:prstGeom prst="roundRect">
            <a:avLst>
              <a:gd fmla="val 3192" name="adj"/>
            </a:avLst>
          </a:prstGeom>
          <a:solidFill>
            <a:srgbClr val="DADB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7"/>
          <p:cNvSpPr/>
          <p:nvPr/>
        </p:nvSpPr>
        <p:spPr>
          <a:xfrm>
            <a:off x="5651659" y="3820358"/>
            <a:ext cx="2526149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Consolas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highlight>
                  <a:srgbClr val="DADBF1"/>
                </a:highlight>
                <a:latin typeface="Consolas"/>
                <a:ea typeface="Consolas"/>
                <a:cs typeface="Consolas"/>
                <a:sym typeface="Consolas"/>
              </a:rPr>
              <a:t>cmy = 1 - img  # Perform subtractive color conversion</a:t>
            </a:r>
            <a:endParaRPr b="0" i="0" sz="1400" u="none" cap="none" strike="noStrike"/>
          </a:p>
        </p:txBody>
      </p:sp>
      <p:sp>
        <p:nvSpPr>
          <p:cNvPr id="137" name="Google Shape;137;p17"/>
          <p:cNvSpPr/>
          <p:nvPr/>
        </p:nvSpPr>
        <p:spPr>
          <a:xfrm>
            <a:off x="3846374" y="4294108"/>
            <a:ext cx="544354" cy="22860"/>
          </a:xfrm>
          <a:prstGeom prst="roundRect">
            <a:avLst>
              <a:gd fmla="val 333395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4367867" y="4101465"/>
            <a:ext cx="408265" cy="408265"/>
          </a:xfrm>
          <a:prstGeom prst="roundRect">
            <a:avLst>
              <a:gd fmla="val 18668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4435852" y="4135457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100" u="none" cap="none" strike="noStrike"/>
          </a:p>
        </p:txBody>
      </p:sp>
      <p:sp>
        <p:nvSpPr>
          <p:cNvPr id="140" name="Google Shape;140;p17"/>
          <p:cNvSpPr/>
          <p:nvPr/>
        </p:nvSpPr>
        <p:spPr>
          <a:xfrm>
            <a:off x="1396484" y="4163735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Display Result</a:t>
            </a:r>
            <a:endParaRPr b="0" i="0" sz="1750" u="none" cap="none" strike="noStrike"/>
          </a:p>
        </p:txBody>
      </p:sp>
      <p:sp>
        <p:nvSpPr>
          <p:cNvPr id="141" name="Google Shape;141;p17"/>
          <p:cNvSpPr/>
          <p:nvPr/>
        </p:nvSpPr>
        <p:spPr>
          <a:xfrm>
            <a:off x="793790" y="4651296"/>
            <a:ext cx="2870954" cy="1433274"/>
          </a:xfrm>
          <a:prstGeom prst="roundRect">
            <a:avLst>
              <a:gd fmla="val 5317" name="adj"/>
            </a:avLst>
          </a:prstGeom>
          <a:solidFill>
            <a:srgbClr val="DADB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>
            <a:off x="784741" y="4651296"/>
            <a:ext cx="2889052" cy="1433274"/>
          </a:xfrm>
          <a:prstGeom prst="roundRect">
            <a:avLst>
              <a:gd fmla="val 1899" name="adj"/>
            </a:avLst>
          </a:prstGeom>
          <a:solidFill>
            <a:srgbClr val="DADB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966192" y="4787384"/>
            <a:ext cx="2526149" cy="11610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Consolas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highlight>
                  <a:srgbClr val="DADBF1"/>
                </a:highlight>
                <a:latin typeface="Consolas"/>
                <a:ea typeface="Consolas"/>
                <a:cs typeface="Consolas"/>
                <a:sym typeface="Consolas"/>
              </a:rPr>
              <a:t>cv2.imshow('CMY Image', cmy)  # Show the converted image</a:t>
            </a:r>
            <a:endParaRPr b="0" i="0" sz="1400" u="none" cap="none" strike="noStrike"/>
          </a:p>
          <a:p>
            <a:pPr indent="0" lvl="0" marL="0" marR="0" rtl="0" algn="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Consolas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highlight>
                  <a:srgbClr val="DADBF1"/>
                </a:highlight>
                <a:latin typeface="Consolas"/>
                <a:ea typeface="Consolas"/>
                <a:cs typeface="Consolas"/>
                <a:sym typeface="Consolas"/>
              </a:rPr>
              <a:t>cv2.waitKey(0)</a:t>
            </a:r>
            <a:endParaRPr b="0" i="0" sz="1400" u="none" cap="none" strike="noStrike"/>
          </a:p>
          <a:p>
            <a:pPr indent="0" lvl="0" marL="0" marR="0" rtl="0" algn="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Consolas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highlight>
                  <a:srgbClr val="DADBF1"/>
                </a:highlight>
                <a:latin typeface="Consolas"/>
                <a:ea typeface="Consolas"/>
                <a:cs typeface="Consolas"/>
                <a:sym typeface="Consolas"/>
              </a:rPr>
              <a:t>cv2.destroyAllWindows()</a:t>
            </a:r>
            <a:endParaRPr b="0" i="0" sz="1400" u="none" cap="none" strike="noStrike"/>
          </a:p>
        </p:txBody>
      </p:sp>
      <p:sp>
        <p:nvSpPr>
          <p:cNvPr id="144" name="Google Shape;144;p17"/>
          <p:cNvSpPr/>
          <p:nvPr/>
        </p:nvSpPr>
        <p:spPr>
          <a:xfrm>
            <a:off x="4753273" y="5467112"/>
            <a:ext cx="544354" cy="22860"/>
          </a:xfrm>
          <a:prstGeom prst="roundRect">
            <a:avLst>
              <a:gd fmla="val 333395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4367867" y="5274469"/>
            <a:ext cx="408265" cy="408265"/>
          </a:xfrm>
          <a:prstGeom prst="roundRect">
            <a:avLst>
              <a:gd fmla="val 18668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4435852" y="5308461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b="0" i="0" sz="2100" u="none" cap="none" strike="noStrike"/>
          </a:p>
        </p:txBody>
      </p:sp>
      <p:sp>
        <p:nvSpPr>
          <p:cNvPr id="147" name="Google Shape;147;p17"/>
          <p:cNvSpPr/>
          <p:nvPr/>
        </p:nvSpPr>
        <p:spPr>
          <a:xfrm>
            <a:off x="5479256" y="5336738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Application</a:t>
            </a:r>
            <a:endParaRPr b="0" i="0" sz="1750" u="none" cap="none" strike="noStrike"/>
          </a:p>
        </p:txBody>
      </p:sp>
      <p:sp>
        <p:nvSpPr>
          <p:cNvPr id="148" name="Google Shape;148;p17"/>
          <p:cNvSpPr/>
          <p:nvPr/>
        </p:nvSpPr>
        <p:spPr>
          <a:xfrm>
            <a:off x="5479256" y="5729049"/>
            <a:ext cx="2870954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Improves contrast and is easy to implement in image processing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4" name="Google Shape;15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/>
          <p:nvPr/>
        </p:nvSpPr>
        <p:spPr>
          <a:xfrm>
            <a:off x="6280190" y="2073712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Why CMY in Vision?</a:t>
            </a:r>
            <a:endParaRPr b="0" i="0" sz="445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6280190" y="312265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7017306" y="320051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Low-light Highlight</a:t>
            </a:r>
            <a:endParaRPr b="0" i="0" sz="2200" u="none" cap="none" strike="noStrike"/>
          </a:p>
        </p:txBody>
      </p:sp>
      <p:sp>
        <p:nvSpPr>
          <p:cNvPr id="158" name="Google Shape;158;p18"/>
          <p:cNvSpPr/>
          <p:nvPr/>
        </p:nvSpPr>
        <p:spPr>
          <a:xfrm>
            <a:off x="7017306" y="3690938"/>
            <a:ext cx="289941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Better visibility in shadows</a:t>
            </a:r>
            <a:endParaRPr b="0" i="0" sz="175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10200203" y="312265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10937319" y="3200519"/>
            <a:ext cx="289941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Contrast Enhancement</a:t>
            </a:r>
            <a:endParaRPr b="0" i="0" sz="2200" u="none" cap="none" strike="noStrike"/>
          </a:p>
        </p:txBody>
      </p:sp>
      <p:sp>
        <p:nvSpPr>
          <p:cNvPr id="161" name="Google Shape;161;p18"/>
          <p:cNvSpPr/>
          <p:nvPr/>
        </p:nvSpPr>
        <p:spPr>
          <a:xfrm>
            <a:off x="10937319" y="4045268"/>
            <a:ext cx="28994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Between light and dark areas</a:t>
            </a:r>
            <a:endParaRPr b="0" i="0" sz="1750" u="none" cap="none" strike="noStrike"/>
          </a:p>
        </p:txBody>
      </p:sp>
      <p:sp>
        <p:nvSpPr>
          <p:cNvPr id="162" name="Google Shape;162;p18"/>
          <p:cNvSpPr/>
          <p:nvPr/>
        </p:nvSpPr>
        <p:spPr>
          <a:xfrm>
            <a:off x="6280190" y="5224701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7017306" y="530256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Print Accuracy</a:t>
            </a:r>
            <a:endParaRPr b="0" i="0" sz="2200" u="none" cap="none" strike="noStrike"/>
          </a:p>
        </p:txBody>
      </p:sp>
      <p:sp>
        <p:nvSpPr>
          <p:cNvPr id="164" name="Google Shape;164;p18"/>
          <p:cNvSpPr/>
          <p:nvPr/>
        </p:nvSpPr>
        <p:spPr>
          <a:xfrm>
            <a:off x="7017306" y="5792986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Pre-press alignment and error detection</a:t>
            </a:r>
            <a:endParaRPr b="0" i="0" sz="1750" u="none" cap="none" strike="noStrike"/>
          </a:p>
        </p:txBody>
      </p:sp>
      <p:sp>
        <p:nvSpPr>
          <p:cNvPr id="165" name="Google Shape;165;p18"/>
          <p:cNvSpPr/>
          <p:nvPr/>
        </p:nvSpPr>
        <p:spPr>
          <a:xfrm>
            <a:off x="12697100" y="7669775"/>
            <a:ext cx="1858800" cy="48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1" name="Google Shape;17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9"/>
          <p:cNvSpPr/>
          <p:nvPr/>
        </p:nvSpPr>
        <p:spPr>
          <a:xfrm>
            <a:off x="793790" y="2083475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CMYK in Real-World Processing</a:t>
            </a:r>
            <a:endParaRPr b="0" i="0" sz="445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793790" y="40680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Purpose of K (Black)</a:t>
            </a:r>
            <a:endParaRPr b="0" i="0" sz="2200" u="none" cap="none" strike="noStrike"/>
          </a:p>
        </p:txBody>
      </p:sp>
      <p:sp>
        <p:nvSpPr>
          <p:cNvPr id="174" name="Google Shape;174;p19"/>
          <p:cNvSpPr/>
          <p:nvPr/>
        </p:nvSpPr>
        <p:spPr>
          <a:xfrm>
            <a:off x="793790" y="4649153"/>
            <a:ext cx="35015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Sharper grayscale, avoids dirty blacks</a:t>
            </a:r>
            <a:endParaRPr b="0" i="0" sz="1750" u="none" cap="none" strike="noStrike"/>
          </a:p>
        </p:txBody>
      </p:sp>
      <p:sp>
        <p:nvSpPr>
          <p:cNvPr id="175" name="Google Shape;175;p19"/>
          <p:cNvSpPr/>
          <p:nvPr/>
        </p:nvSpPr>
        <p:spPr>
          <a:xfrm>
            <a:off x="793790" y="5579031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K = min(C, M, Y)</a:t>
            </a:r>
            <a:endParaRPr b="0" i="0" sz="1750" u="none" cap="none" strike="noStrike"/>
          </a:p>
        </p:txBody>
      </p:sp>
      <p:sp>
        <p:nvSpPr>
          <p:cNvPr id="176" name="Google Shape;176;p19"/>
          <p:cNvSpPr/>
          <p:nvPr/>
        </p:nvSpPr>
        <p:spPr>
          <a:xfrm>
            <a:off x="4856321" y="40680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Uses</a:t>
            </a:r>
            <a:endParaRPr b="0" i="0" sz="2200" u="none" cap="none" strike="noStrike"/>
          </a:p>
        </p:txBody>
      </p:sp>
      <p:sp>
        <p:nvSpPr>
          <p:cNvPr id="177" name="Google Shape;177;p19"/>
          <p:cNvSpPr/>
          <p:nvPr/>
        </p:nvSpPr>
        <p:spPr>
          <a:xfrm>
            <a:off x="4856321" y="4649153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Digital printing</a:t>
            </a:r>
            <a:endParaRPr b="0" i="0" sz="1750" u="none" cap="none" strike="noStrike"/>
          </a:p>
        </p:txBody>
      </p:sp>
      <p:sp>
        <p:nvSpPr>
          <p:cNvPr id="178" name="Google Shape;178;p19"/>
          <p:cNvSpPr/>
          <p:nvPr/>
        </p:nvSpPr>
        <p:spPr>
          <a:xfrm>
            <a:off x="4856321" y="5091351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Document scanning</a:t>
            </a:r>
            <a:endParaRPr b="0" i="0" sz="1750" u="none" cap="none" strike="noStrike"/>
          </a:p>
        </p:txBody>
      </p:sp>
      <p:sp>
        <p:nvSpPr>
          <p:cNvPr id="179" name="Google Shape;179;p19"/>
          <p:cNvSpPr/>
          <p:nvPr/>
        </p:nvSpPr>
        <p:spPr>
          <a:xfrm>
            <a:off x="4856321" y="5533549"/>
            <a:ext cx="35015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•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Label verification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5" name="Google Shape;18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0"/>
          <p:cNvSpPr/>
          <p:nvPr/>
        </p:nvSpPr>
        <p:spPr>
          <a:xfrm>
            <a:off x="6280204" y="1176325"/>
            <a:ext cx="77382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Applications of CMY</a:t>
            </a:r>
            <a:endParaRPr b="0" i="0" sz="4450" u="none" cap="none" strike="noStrike"/>
          </a:p>
        </p:txBody>
      </p:sp>
      <p:pic>
        <p:nvPicPr>
          <p:cNvPr descr="preencoded.png" id="187" name="Google Shape;18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222527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/>
          <p:nvPr/>
        </p:nvSpPr>
        <p:spPr>
          <a:xfrm>
            <a:off x="6280190" y="3019068"/>
            <a:ext cx="232981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Print Quality Inspection</a:t>
            </a:r>
            <a:endParaRPr b="0" i="0" sz="2200" u="none" cap="none" strike="noStrike"/>
          </a:p>
        </p:txBody>
      </p:sp>
      <p:pic>
        <p:nvPicPr>
          <p:cNvPr descr="preencoded.png" id="189" name="Google Shape;18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893493" y="222527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0"/>
          <p:cNvSpPr/>
          <p:nvPr/>
        </p:nvSpPr>
        <p:spPr>
          <a:xfrm>
            <a:off x="8893493" y="3019068"/>
            <a:ext cx="232981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Color Separation</a:t>
            </a:r>
            <a:endParaRPr b="0" i="0" sz="2200" u="none" cap="none" strike="noStrike"/>
          </a:p>
        </p:txBody>
      </p:sp>
      <p:sp>
        <p:nvSpPr>
          <p:cNvPr id="191" name="Google Shape;191;p20"/>
          <p:cNvSpPr/>
          <p:nvPr/>
        </p:nvSpPr>
        <p:spPr>
          <a:xfrm>
            <a:off x="8893493" y="3509486"/>
            <a:ext cx="23298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Publishing industry use</a:t>
            </a:r>
            <a:endParaRPr b="0" i="0" sz="1750" u="none" cap="none" strike="noStrike"/>
          </a:p>
        </p:txBody>
      </p:sp>
      <p:pic>
        <p:nvPicPr>
          <p:cNvPr descr="preencoded.png" id="192" name="Google Shape;192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506795" y="2225278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11506795" y="3019068"/>
            <a:ext cx="232981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Medical Imaging Filters</a:t>
            </a:r>
            <a:endParaRPr b="0" i="0" sz="2200" u="none" cap="none" strike="noStrike"/>
          </a:p>
        </p:txBody>
      </p:sp>
      <p:pic>
        <p:nvPicPr>
          <p:cNvPr descr="preencoded.png" id="194" name="Google Shape;194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80190" y="4688919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/>
          <p:cNvSpPr/>
          <p:nvPr/>
        </p:nvSpPr>
        <p:spPr>
          <a:xfrm>
            <a:off x="6280190" y="5482709"/>
            <a:ext cx="232981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Augmented Reality</a:t>
            </a:r>
            <a:endParaRPr b="0" i="0" sz="2200" u="none" cap="none" strike="noStrike"/>
          </a:p>
        </p:txBody>
      </p:sp>
      <p:sp>
        <p:nvSpPr>
          <p:cNvPr id="196" name="Google Shape;196;p20"/>
          <p:cNvSpPr/>
          <p:nvPr/>
        </p:nvSpPr>
        <p:spPr>
          <a:xfrm>
            <a:off x="6280190" y="6327458"/>
            <a:ext cx="23298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Interactive magazine content</a:t>
            </a:r>
            <a:endParaRPr b="0" i="0" sz="1750" u="none" cap="none" strike="noStrike"/>
          </a:p>
        </p:txBody>
      </p:sp>
      <p:sp>
        <p:nvSpPr>
          <p:cNvPr id="197" name="Google Shape;197;p20"/>
          <p:cNvSpPr/>
          <p:nvPr/>
        </p:nvSpPr>
        <p:spPr>
          <a:xfrm>
            <a:off x="12797875" y="7613775"/>
            <a:ext cx="1746600" cy="56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3" name="Google Shape;20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1"/>
          <p:cNvSpPr/>
          <p:nvPr/>
        </p:nvSpPr>
        <p:spPr>
          <a:xfrm>
            <a:off x="793790" y="1973223"/>
            <a:ext cx="671905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Limitations of CMY Model</a:t>
            </a:r>
            <a:endParaRPr b="0" i="0" sz="4450" u="none" cap="none" strike="noStrike"/>
          </a:p>
        </p:txBody>
      </p:sp>
      <p:sp>
        <p:nvSpPr>
          <p:cNvPr id="205" name="Google Shape;205;p2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fmla="val 5654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1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Not Screen-native</a:t>
            </a:r>
            <a:endParaRPr b="0" i="0" sz="2200" u="none" cap="none" strike="noStrike"/>
          </a:p>
        </p:txBody>
      </p:sp>
      <p:sp>
        <p:nvSpPr>
          <p:cNvPr id="207" name="Google Shape;207;p21"/>
          <p:cNvSpPr/>
          <p:nvPr/>
        </p:nvSpPr>
        <p:spPr>
          <a:xfrm>
            <a:off x="1028224" y="3747016"/>
            <a:ext cx="319599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Unsuitable for display devices</a:t>
            </a:r>
            <a:endParaRPr b="0" i="0" sz="1750" u="none" cap="none" strike="noStrike"/>
          </a:p>
        </p:txBody>
      </p:sp>
      <p:sp>
        <p:nvSpPr>
          <p:cNvPr id="208" name="Google Shape;208;p21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fmla="val 5654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1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Data Loss</a:t>
            </a:r>
            <a:endParaRPr b="0" i="0" sz="2200" u="none" cap="none" strike="noStrike"/>
          </a:p>
        </p:txBody>
      </p:sp>
      <p:sp>
        <p:nvSpPr>
          <p:cNvPr id="210" name="Google Shape;210;p21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Loss during CMY to RGB conversion</a:t>
            </a:r>
            <a:endParaRPr b="0" i="0" sz="1750" u="none" cap="none" strike="noStrike"/>
          </a:p>
        </p:txBody>
      </p:sp>
      <p:sp>
        <p:nvSpPr>
          <p:cNvPr id="211" name="Google Shape;211;p21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fmla="val 7205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1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Software Support</a:t>
            </a:r>
            <a:endParaRPr b="0" i="0" sz="2200" u="none" cap="none" strike="noStrike"/>
          </a:p>
        </p:txBody>
      </p:sp>
      <p:sp>
        <p:nvSpPr>
          <p:cNvPr id="213" name="Google Shape;213;p21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Limited in OpenCV; prefers RGB/HSV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